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8" r:id="rId6"/>
    <p:sldId id="271" r:id="rId7"/>
    <p:sldId id="272" r:id="rId8"/>
    <p:sldId id="259" r:id="rId9"/>
    <p:sldId id="263" r:id="rId10"/>
    <p:sldId id="269" r:id="rId11"/>
    <p:sldId id="273" r:id="rId12"/>
    <p:sldId id="274" r:id="rId13"/>
    <p:sldId id="260" r:id="rId14"/>
    <p:sldId id="264" r:id="rId15"/>
    <p:sldId id="279" r:id="rId16"/>
    <p:sldId id="265" r:id="rId17"/>
    <p:sldId id="270" r:id="rId18"/>
    <p:sldId id="275" r:id="rId19"/>
    <p:sldId id="280" r:id="rId20"/>
    <p:sldId id="281" r:id="rId21"/>
    <p:sldId id="282" r:id="rId22"/>
    <p:sldId id="267" r:id="rId23"/>
    <p:sldId id="278" r:id="rId24"/>
    <p:sldId id="283" r:id="rId25"/>
    <p:sldId id="284" r:id="rId26"/>
    <p:sldId id="285" r:id="rId27"/>
    <p:sldId id="286" r:id="rId28"/>
    <p:sldId id="287" r:id="rId29"/>
    <p:sldId id="288" r:id="rId30"/>
    <p:sldId id="289" r:id="rId31"/>
    <p:sldId id="290" r:id="rId32"/>
    <p:sldId id="291" r:id="rId33"/>
    <p:sldId id="292" r:id="rId34"/>
    <p:sldId id="29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660"/>
  </p:normalViewPr>
  <p:slideViewPr>
    <p:cSldViewPr>
      <p:cViewPr varScale="1">
        <p:scale>
          <a:sx n="39" d="100"/>
          <a:sy n="39" d="100"/>
        </p:scale>
        <p:origin x="-42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F1288D-CD1C-4EDE-9611-B4464B5F7F7C}"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957969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1288D-CD1C-4EDE-9611-B4464B5F7F7C}"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305518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1288D-CD1C-4EDE-9611-B4464B5F7F7C}"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2666838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1288D-CD1C-4EDE-9611-B4464B5F7F7C}"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36727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1288D-CD1C-4EDE-9611-B4464B5F7F7C}"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3371085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F1288D-CD1C-4EDE-9611-B4464B5F7F7C}"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2228299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F1288D-CD1C-4EDE-9611-B4464B5F7F7C}" type="datetimeFigureOut">
              <a:rPr lang="en-US" smtClean="0"/>
              <a:pPr/>
              <a:t>1/18/2013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3800556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F1288D-CD1C-4EDE-9611-B4464B5F7F7C}" type="datetimeFigureOut">
              <a:rPr lang="en-US" smtClean="0"/>
              <a:pPr/>
              <a:t>1/18/2013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1988482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1288D-CD1C-4EDE-9611-B4464B5F7F7C}" type="datetimeFigureOut">
              <a:rPr lang="en-US" smtClean="0"/>
              <a:pPr/>
              <a:t>1/18/2013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4106165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1288D-CD1C-4EDE-9611-B4464B5F7F7C}"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790663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1288D-CD1C-4EDE-9611-B4464B5F7F7C}"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F1E43-0146-4CBA-84AB-C125D32DAFEB}" type="slidenum">
              <a:rPr lang="en-US" smtClean="0"/>
              <a:pPr/>
              <a:t>‹#›</a:t>
            </a:fld>
            <a:endParaRPr lang="en-US"/>
          </a:p>
        </p:txBody>
      </p:sp>
    </p:spTree>
    <p:extLst>
      <p:ext uri="{BB962C8B-B14F-4D97-AF65-F5344CB8AC3E}">
        <p14:creationId xmlns:p14="http://schemas.microsoft.com/office/powerpoint/2010/main" val="1915975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1288D-CD1C-4EDE-9611-B4464B5F7F7C}" type="datetimeFigureOut">
              <a:rPr lang="en-US" smtClean="0"/>
              <a:pPr/>
              <a:t>1/18/2013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AF1E43-0146-4CBA-84AB-C125D32DAFEB}" type="slidenum">
              <a:rPr lang="en-US" smtClean="0"/>
              <a:pPr/>
              <a:t>‹#›</a:t>
            </a:fld>
            <a:endParaRPr lang="en-US"/>
          </a:p>
        </p:txBody>
      </p:sp>
    </p:spTree>
    <p:extLst>
      <p:ext uri="{BB962C8B-B14F-4D97-AF65-F5344CB8AC3E}">
        <p14:creationId xmlns:p14="http://schemas.microsoft.com/office/powerpoint/2010/main" val="606489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Enlightenment &amp; American Revolution</a:t>
            </a:r>
            <a:endParaRPr lang="en-US" dirty="0"/>
          </a:p>
        </p:txBody>
      </p:sp>
      <p:sp>
        <p:nvSpPr>
          <p:cNvPr id="3" name="Subtitle 2"/>
          <p:cNvSpPr>
            <a:spLocks noGrp="1"/>
          </p:cNvSpPr>
          <p:nvPr>
            <p:ph type="subTitle" idx="1"/>
          </p:nvPr>
        </p:nvSpPr>
        <p:spPr/>
        <p:txBody>
          <a:bodyPr/>
          <a:lstStyle/>
          <a:p>
            <a:r>
              <a:rPr lang="en-US" dirty="0" err="1" smtClean="0"/>
              <a:t>Ch</a:t>
            </a:r>
            <a:r>
              <a:rPr lang="en-US" dirty="0" smtClean="0"/>
              <a:t> 17</a:t>
            </a:r>
            <a:endParaRPr lang="en-US" dirty="0"/>
          </a:p>
        </p:txBody>
      </p:sp>
    </p:spTree>
    <p:extLst>
      <p:ext uri="{BB962C8B-B14F-4D97-AF65-F5344CB8AC3E}">
        <p14:creationId xmlns:p14="http://schemas.microsoft.com/office/powerpoint/2010/main" val="15592561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Voltaire</a:t>
            </a:r>
            <a:endParaRPr lang="en-US" dirty="0"/>
          </a:p>
        </p:txBody>
      </p:sp>
      <p:sp>
        <p:nvSpPr>
          <p:cNvPr id="3" name="Content Placeholder 2"/>
          <p:cNvSpPr>
            <a:spLocks noGrp="1"/>
          </p:cNvSpPr>
          <p:nvPr>
            <p:ph idx="1"/>
          </p:nvPr>
        </p:nvSpPr>
        <p:spPr/>
        <p:txBody>
          <a:bodyPr>
            <a:normAutofit lnSpcReduction="10000"/>
          </a:bodyPr>
          <a:lstStyle/>
          <a:p>
            <a:r>
              <a:rPr lang="en-US" dirty="0" smtClean="0"/>
              <a:t>Who: a Philosophe, poet &amp; historian</a:t>
            </a:r>
          </a:p>
          <a:p>
            <a:r>
              <a:rPr lang="en-US" dirty="0" smtClean="0"/>
              <a:t>What: an imprisoned poet, historian, essayist &amp; philosopher</a:t>
            </a:r>
          </a:p>
          <a:p>
            <a:r>
              <a:rPr lang="en-US" dirty="0" smtClean="0"/>
              <a:t>Where: Paris, France</a:t>
            </a:r>
          </a:p>
          <a:p>
            <a:r>
              <a:rPr lang="en-US" dirty="0" smtClean="0"/>
              <a:t>When: 1694-1778</a:t>
            </a:r>
          </a:p>
          <a:p>
            <a:r>
              <a:rPr lang="en-US" dirty="0" smtClean="0"/>
              <a:t>Why: he detested the slave trade; deplored religious prejudice; defended principle of freedom of speech; his new ideas= imprisoned &amp; forced into exile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Diderot</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dirty="0" smtClean="0"/>
              <a:t>Who: a Philosophe, editor of the Encyclopedia</a:t>
            </a:r>
          </a:p>
          <a:p>
            <a:r>
              <a:rPr lang="en-US" dirty="0" smtClean="0"/>
              <a:t>What: he produced a 28-volume set of books called the Encyclopedia</a:t>
            </a:r>
          </a:p>
          <a:p>
            <a:r>
              <a:rPr lang="en-US" dirty="0" smtClean="0"/>
              <a:t>Where: Europe, the Americas</a:t>
            </a:r>
          </a:p>
          <a:p>
            <a:r>
              <a:rPr lang="en-US" dirty="0" smtClean="0"/>
              <a:t>When: 1751-1789</a:t>
            </a:r>
          </a:p>
          <a:p>
            <a:r>
              <a:rPr lang="en-US" dirty="0" smtClean="0"/>
              <a:t>Why: he wanted to change the general way of thinking by explaining ideas on topics such as gov’t, philosophy, religion = urged education for all ; included articles from Montesquieu &amp; Voltaire; denounced slavery &amp; praised freedom of expression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Rousseau</a:t>
            </a:r>
            <a:endParaRPr lang="en-US" dirty="0"/>
          </a:p>
        </p:txBody>
      </p:sp>
      <p:sp>
        <p:nvSpPr>
          <p:cNvPr id="3" name="Content Placeholder 2"/>
          <p:cNvSpPr>
            <a:spLocks noGrp="1"/>
          </p:cNvSpPr>
          <p:nvPr>
            <p:ph idx="1"/>
          </p:nvPr>
        </p:nvSpPr>
        <p:spPr>
          <a:xfrm>
            <a:off x="457200" y="1143000"/>
            <a:ext cx="8229600" cy="4525963"/>
          </a:xfrm>
        </p:spPr>
        <p:txBody>
          <a:bodyPr>
            <a:normAutofit fontScale="92500" lnSpcReduction="20000"/>
          </a:bodyPr>
          <a:lstStyle/>
          <a:p>
            <a:r>
              <a:rPr lang="en-US" dirty="0" smtClean="0"/>
              <a:t>Who: Jean-Jacques Rousseau; a Philosophe</a:t>
            </a:r>
          </a:p>
          <a:p>
            <a:r>
              <a:rPr lang="en-US" dirty="0" smtClean="0"/>
              <a:t>What: created the Social Contract (book) society placed too many limitations on </a:t>
            </a:r>
            <a:r>
              <a:rPr lang="en-US" dirty="0" err="1" smtClean="0"/>
              <a:t>ppl’s</a:t>
            </a:r>
            <a:r>
              <a:rPr lang="en-US" dirty="0" smtClean="0"/>
              <a:t> behavior; believed that </a:t>
            </a:r>
            <a:r>
              <a:rPr lang="en-US" dirty="0" err="1" smtClean="0"/>
              <a:t>ppl</a:t>
            </a:r>
            <a:r>
              <a:rPr lang="en-US" dirty="0" smtClean="0"/>
              <a:t> were basically good</a:t>
            </a:r>
          </a:p>
          <a:p>
            <a:r>
              <a:rPr lang="en-US" dirty="0" smtClean="0"/>
              <a:t>Where: France</a:t>
            </a:r>
          </a:p>
          <a:p>
            <a:r>
              <a:rPr lang="en-US" dirty="0" smtClean="0"/>
              <a:t>When: 1762</a:t>
            </a:r>
          </a:p>
          <a:p>
            <a:r>
              <a:rPr lang="en-US" dirty="0" smtClean="0"/>
              <a:t>Why: believed in good will &amp; best conscience of the </a:t>
            </a:r>
            <a:r>
              <a:rPr lang="en-US" dirty="0" err="1" smtClean="0"/>
              <a:t>ppl</a:t>
            </a:r>
            <a:r>
              <a:rPr lang="en-US" dirty="0" smtClean="0"/>
              <a:t>; he showed great hate for oppression; his ideas= American &amp; French </a:t>
            </a:r>
            <a:r>
              <a:rPr lang="en-US" dirty="0" smtClean="0"/>
              <a:t>Revolutions; influenced social &amp; political reformers for over 200 years</a:t>
            </a: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Laissez-Faire</a:t>
            </a:r>
            <a:endParaRPr lang="en-US" dirty="0"/>
          </a:p>
        </p:txBody>
      </p:sp>
      <p:sp>
        <p:nvSpPr>
          <p:cNvPr id="3" name="Content Placeholder 2"/>
          <p:cNvSpPr>
            <a:spLocks noGrp="1"/>
          </p:cNvSpPr>
          <p:nvPr>
            <p:ph idx="1"/>
          </p:nvPr>
        </p:nvSpPr>
        <p:spPr/>
        <p:txBody>
          <a:bodyPr>
            <a:normAutofit lnSpcReduction="10000"/>
          </a:bodyPr>
          <a:lstStyle/>
          <a:p>
            <a:r>
              <a:rPr lang="en-US" dirty="0" smtClean="0"/>
              <a:t>Who: French thinkers; Adam Smith</a:t>
            </a:r>
          </a:p>
          <a:p>
            <a:r>
              <a:rPr lang="en-US" dirty="0" smtClean="0"/>
              <a:t>What: a policy allowing business to operate w/ little or no gov’t interference</a:t>
            </a:r>
          </a:p>
          <a:p>
            <a:r>
              <a:rPr lang="en-US" dirty="0" smtClean="0"/>
              <a:t>Where: France, </a:t>
            </a:r>
          </a:p>
          <a:p>
            <a:r>
              <a:rPr lang="en-US" dirty="0" smtClean="0"/>
              <a:t>When: 1700-1800</a:t>
            </a:r>
          </a:p>
          <a:p>
            <a:r>
              <a:rPr lang="en-US" dirty="0" smtClean="0"/>
              <a:t>Why: this rejected Mercantilism= gov’t controls the economy to reach a favorable balance of trade; this supported free trade &amp; opposed </a:t>
            </a:r>
            <a:r>
              <a:rPr lang="en-US" dirty="0" err="1" smtClean="0"/>
              <a:t>tarriffs</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 Smith</a:t>
            </a:r>
            <a:endParaRPr lang="en-US" dirty="0"/>
          </a:p>
        </p:txBody>
      </p:sp>
      <p:sp>
        <p:nvSpPr>
          <p:cNvPr id="3" name="Content Placeholder 2"/>
          <p:cNvSpPr>
            <a:spLocks noGrp="1"/>
          </p:cNvSpPr>
          <p:nvPr>
            <p:ph idx="1"/>
          </p:nvPr>
        </p:nvSpPr>
        <p:spPr>
          <a:xfrm>
            <a:off x="457200" y="1600200"/>
            <a:ext cx="8305800" cy="4953000"/>
          </a:xfrm>
        </p:spPr>
        <p:txBody>
          <a:bodyPr>
            <a:normAutofit fontScale="92500" lnSpcReduction="10000"/>
          </a:bodyPr>
          <a:lstStyle/>
          <a:p>
            <a:r>
              <a:rPr lang="en-US" dirty="0" smtClean="0"/>
              <a:t>Who: Scottish Economist</a:t>
            </a:r>
          </a:p>
          <a:p>
            <a:r>
              <a:rPr lang="en-US" dirty="0" smtClean="0"/>
              <a:t>What: In his influential work “Wealth of Nations” he advocated for the free market should be allowed to regulate business activity</a:t>
            </a:r>
          </a:p>
          <a:p>
            <a:r>
              <a:rPr lang="en-US" dirty="0" smtClean="0"/>
              <a:t>Where: Scotland, Europe, Americas</a:t>
            </a:r>
          </a:p>
          <a:p>
            <a:r>
              <a:rPr lang="en-US" dirty="0" smtClean="0"/>
              <a:t>When: 1800-1900s</a:t>
            </a:r>
          </a:p>
          <a:p>
            <a:r>
              <a:rPr lang="en-US" dirty="0" smtClean="0"/>
              <a:t>Why: he was a strong supporter of Laissez-Faire; felt gov’t should only administer justice &amp; provide public work; his ideas= shape productive economies in 1800-1900s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Rococo</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Who: Architect &amp; Designers</a:t>
            </a:r>
          </a:p>
          <a:p>
            <a:r>
              <a:rPr lang="en-US" dirty="0" smtClean="0"/>
              <a:t>What: Personal, elegant style of art &amp; architecture made popular that featured designs.</a:t>
            </a:r>
          </a:p>
          <a:p>
            <a:r>
              <a:rPr lang="en-US" dirty="0" smtClean="0"/>
              <a:t>Where: Paris, France</a:t>
            </a:r>
          </a:p>
          <a:p>
            <a:r>
              <a:rPr lang="en-US" dirty="0" smtClean="0"/>
              <a:t>When: 1600’s-1700’s (mid)</a:t>
            </a:r>
          </a:p>
          <a:p>
            <a:r>
              <a:rPr lang="en-US" dirty="0" smtClean="0"/>
              <a:t>Why: Rococo art moved away from religion unlike, Baroque. Rococo was believed to encourage imagination. Portrait showed noble subjects in charming rural settings, surrounded by happy servants. Despite it being criticized it had a vast of people in upper class &amp; graving middle class.</a:t>
            </a:r>
          </a:p>
          <a:p>
            <a:endParaRPr lang="en-US" dirty="0"/>
          </a:p>
        </p:txBody>
      </p:sp>
    </p:spTree>
    <p:extLst>
      <p:ext uri="{BB962C8B-B14F-4D97-AF65-F5344CB8AC3E}">
        <p14:creationId xmlns:p14="http://schemas.microsoft.com/office/powerpoint/2010/main" val="974890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200"/>
            <a:ext cx="8229600" cy="1143000"/>
          </a:xfrm>
        </p:spPr>
        <p:txBody>
          <a:bodyPr>
            <a:normAutofit fontScale="90000"/>
          </a:bodyPr>
          <a:lstStyle/>
          <a:p>
            <a:r>
              <a:rPr lang="en-US" dirty="0" smtClean="0"/>
              <a:t>Enlightenment Ideas Spread</a:t>
            </a:r>
            <a:br>
              <a:rPr lang="en-US" dirty="0" smtClean="0"/>
            </a:br>
            <a:r>
              <a:rPr lang="en-US" dirty="0" smtClean="0"/>
              <a:t/>
            </a:r>
            <a:br>
              <a:rPr lang="en-US" dirty="0" smtClean="0"/>
            </a:br>
            <a:r>
              <a:rPr lang="en-US" dirty="0" smtClean="0">
                <a:solidFill>
                  <a:schemeClr val="bg1">
                    <a:lumMod val="85000"/>
                  </a:schemeClr>
                </a:solidFill>
              </a:rPr>
              <a:t>Sec 2</a:t>
            </a: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a:t>
            </a:r>
            <a:endParaRPr lang="en-US" dirty="0"/>
          </a:p>
        </p:txBody>
      </p:sp>
      <p:sp>
        <p:nvSpPr>
          <p:cNvPr id="3" name="Content Placeholder 2"/>
          <p:cNvSpPr>
            <a:spLocks noGrp="1"/>
          </p:cNvSpPr>
          <p:nvPr>
            <p:ph idx="1"/>
          </p:nvPr>
        </p:nvSpPr>
        <p:spPr/>
        <p:txBody>
          <a:bodyPr>
            <a:normAutofit lnSpcReduction="10000"/>
          </a:bodyPr>
          <a:lstStyle/>
          <a:p>
            <a:r>
              <a:rPr lang="en-US" dirty="0" smtClean="0"/>
              <a:t>Who: European writers</a:t>
            </a:r>
          </a:p>
          <a:p>
            <a:r>
              <a:rPr lang="en-US" dirty="0" smtClean="0"/>
              <a:t>What: restricting access to ideas &amp; info</a:t>
            </a:r>
          </a:p>
          <a:p>
            <a:r>
              <a:rPr lang="en-US" dirty="0" smtClean="0"/>
              <a:t>Where: France, Europe, Americas, Middle East</a:t>
            </a:r>
          </a:p>
          <a:p>
            <a:r>
              <a:rPr lang="en-US" dirty="0" smtClean="0"/>
              <a:t>When: 1700s</a:t>
            </a:r>
          </a:p>
          <a:p>
            <a:r>
              <a:rPr lang="en-US" dirty="0" smtClean="0"/>
              <a:t>Why: Authorities had to defend the “Old order” that God had set up </a:t>
            </a:r>
            <a:r>
              <a:rPr lang="en-US" dirty="0" err="1" smtClean="0"/>
              <a:t>agnst</a:t>
            </a:r>
            <a:r>
              <a:rPr lang="en-US" dirty="0" smtClean="0"/>
              <a:t> the writers’ new ideas= banned all books &amp; burn books &amp; imprison the writers= writers disguise their ideas in fiction</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writers, artists ,&amp; philosophers; French women</a:t>
            </a:r>
          </a:p>
          <a:p>
            <a:r>
              <a:rPr lang="en-US" dirty="0" smtClean="0"/>
              <a:t>What: an informal social gathering for women in their homes</a:t>
            </a:r>
          </a:p>
          <a:p>
            <a:r>
              <a:rPr lang="en-US" dirty="0" smtClean="0"/>
              <a:t>Where: Paris, France</a:t>
            </a:r>
          </a:p>
          <a:p>
            <a:r>
              <a:rPr lang="en-US" dirty="0" smtClean="0"/>
              <a:t>When: 1600-1700s</a:t>
            </a:r>
          </a:p>
          <a:p>
            <a:r>
              <a:rPr lang="en-US" dirty="0" smtClean="0"/>
              <a:t>Why: it started in 1600s- noblewomen began inviting friends to their homes for poetry readings; by 1700s it flourished- middle class women are now invited= equal footing = discuss &amp; spread enlightenment ideas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Greek &amp; Romans</a:t>
            </a:r>
          </a:p>
          <a:p>
            <a:r>
              <a:rPr lang="en-US" dirty="0" smtClean="0"/>
              <a:t>What: Courtly art and architecture were neither in the Greek and Romans tradition or in a grand, ornate style.</a:t>
            </a:r>
          </a:p>
          <a:p>
            <a:r>
              <a:rPr lang="en-US" dirty="0" smtClean="0"/>
              <a:t>Where: Europe</a:t>
            </a:r>
          </a:p>
          <a:p>
            <a:r>
              <a:rPr lang="en-US" dirty="0" smtClean="0"/>
              <a:t>When: 1600’s-1700’s</a:t>
            </a:r>
          </a:p>
          <a:p>
            <a:r>
              <a:rPr lang="en-US" dirty="0" smtClean="0"/>
              <a:t>Why: Baroque paintings were huge, colorful, and full of excitement. They glorified historic battles or the lives of the saints. Such works matched the grandeur of the European courts at that time.</a:t>
            </a:r>
          </a:p>
          <a:p>
            <a:endParaRPr lang="en-US" dirty="0"/>
          </a:p>
        </p:txBody>
      </p:sp>
    </p:spTree>
    <p:extLst>
      <p:ext uri="{BB962C8B-B14F-4D97-AF65-F5344CB8AC3E}">
        <p14:creationId xmlns:p14="http://schemas.microsoft.com/office/powerpoint/2010/main" val="2306625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Philosophy in the Age of Reason</a:t>
            </a:r>
            <a:endParaRPr lang="en-US" dirty="0"/>
          </a:p>
        </p:txBody>
      </p:sp>
      <p:sp>
        <p:nvSpPr>
          <p:cNvPr id="5" name="Subtitle 4"/>
          <p:cNvSpPr>
            <a:spLocks noGrp="1"/>
          </p:cNvSpPr>
          <p:nvPr>
            <p:ph type="subTitle" idx="1"/>
          </p:nvPr>
        </p:nvSpPr>
        <p:spPr/>
        <p:txBody>
          <a:bodyPr/>
          <a:lstStyle/>
          <a:p>
            <a:r>
              <a:rPr lang="en-US" dirty="0" smtClean="0"/>
              <a:t>Sec 1</a:t>
            </a:r>
            <a:endParaRPr lang="en-US" dirty="0"/>
          </a:p>
        </p:txBody>
      </p:sp>
    </p:spTree>
    <p:extLst>
      <p:ext uri="{BB962C8B-B14F-4D97-AF65-F5344CB8AC3E}">
        <p14:creationId xmlns:p14="http://schemas.microsoft.com/office/powerpoint/2010/main" val="174372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Enlightenment Despot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Who: Monarchs, Frederick the Great, Joseph II, and Catherine the Great</a:t>
            </a:r>
          </a:p>
          <a:p>
            <a:r>
              <a:rPr lang="en-US" dirty="0" smtClean="0"/>
              <a:t>What: Those that accepted enlightenment ideas.</a:t>
            </a:r>
          </a:p>
          <a:p>
            <a:r>
              <a:rPr lang="en-US" dirty="0" smtClean="0"/>
              <a:t>Where: Europe</a:t>
            </a:r>
          </a:p>
          <a:p>
            <a:r>
              <a:rPr lang="en-US" dirty="0" smtClean="0"/>
              <a:t>When:1700’s</a:t>
            </a:r>
          </a:p>
          <a:p>
            <a:r>
              <a:rPr lang="en-US" dirty="0" smtClean="0"/>
              <a:t>Why: they were absolute rulers who used their powers to bring about political and social change. These philosophies convinced rulers that change and reform was necessary.</a:t>
            </a:r>
          </a:p>
          <a:p>
            <a:endParaRPr lang="en-US" dirty="0" smtClean="0"/>
          </a:p>
          <a:p>
            <a:pPr>
              <a:buNone/>
            </a:pPr>
            <a:endParaRPr lang="en-US" dirty="0"/>
          </a:p>
        </p:txBody>
      </p:sp>
    </p:spTree>
    <p:extLst>
      <p:ext uri="{BB962C8B-B14F-4D97-AF65-F5344CB8AC3E}">
        <p14:creationId xmlns:p14="http://schemas.microsoft.com/office/powerpoint/2010/main" val="40248388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Frederick the Great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Who: King of Prussia</a:t>
            </a:r>
          </a:p>
          <a:p>
            <a:r>
              <a:rPr lang="en-US" dirty="0" smtClean="0"/>
              <a:t>What: Exerted &amp;extremely tight control over his subjects.</a:t>
            </a:r>
          </a:p>
          <a:p>
            <a:r>
              <a:rPr lang="en-US" dirty="0" smtClean="0"/>
              <a:t>Where: 1740-1786</a:t>
            </a:r>
          </a:p>
          <a:p>
            <a:r>
              <a:rPr lang="en-US" dirty="0" smtClean="0"/>
              <a:t>When: Prussia</a:t>
            </a:r>
          </a:p>
          <a:p>
            <a:r>
              <a:rPr lang="en-US" dirty="0" smtClean="0"/>
              <a:t>Why: He saw himself as the “First servant of the state,” with a duty to work for the common good. He openly praised Voltaire’s work. He reduce the use of torture and allow a free press. He recognized the governments civil service and simplified laws, the tolerated religious differences. </a:t>
            </a:r>
          </a:p>
          <a:p>
            <a:endParaRPr lang="en-US" dirty="0"/>
          </a:p>
        </p:txBody>
      </p:sp>
    </p:spTree>
    <p:extLst>
      <p:ext uri="{BB962C8B-B14F-4D97-AF65-F5344CB8AC3E}">
        <p14:creationId xmlns:p14="http://schemas.microsoft.com/office/powerpoint/2010/main" val="2329296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Catherine the Great</a:t>
            </a:r>
            <a:endParaRPr lang="en-US" dirty="0"/>
          </a:p>
        </p:txBody>
      </p:sp>
      <p:sp>
        <p:nvSpPr>
          <p:cNvPr id="3" name="Content Placeholder 2"/>
          <p:cNvSpPr>
            <a:spLocks noGrp="1"/>
          </p:cNvSpPr>
          <p:nvPr>
            <p:ph idx="1"/>
          </p:nvPr>
        </p:nvSpPr>
        <p:spPr>
          <a:xfrm>
            <a:off x="457200" y="1600200"/>
            <a:ext cx="8305800" cy="4876800"/>
          </a:xfrm>
        </p:spPr>
        <p:txBody>
          <a:bodyPr>
            <a:normAutofit fontScale="92500" lnSpcReduction="10000"/>
          </a:bodyPr>
          <a:lstStyle/>
          <a:p>
            <a:r>
              <a:rPr lang="en-US" dirty="0" smtClean="0"/>
              <a:t>Who</a:t>
            </a:r>
            <a:r>
              <a:rPr lang="en-US" dirty="0" smtClean="0"/>
              <a:t>: Catherine II, Empress of Russia, Enlightened Despot</a:t>
            </a:r>
            <a:endParaRPr lang="en-US" dirty="0" smtClean="0"/>
          </a:p>
          <a:p>
            <a:r>
              <a:rPr lang="en-US" dirty="0" smtClean="0"/>
              <a:t>What: she believed in the Enlightenment ideas = Enlightened Despot = used those ideas to bring about change</a:t>
            </a:r>
          </a:p>
          <a:p>
            <a:r>
              <a:rPr lang="en-US" dirty="0" smtClean="0"/>
              <a:t>Where: Russia</a:t>
            </a:r>
            <a:endParaRPr lang="en-US" dirty="0" smtClean="0"/>
          </a:p>
          <a:p>
            <a:r>
              <a:rPr lang="en-US" dirty="0" smtClean="0"/>
              <a:t>When</a:t>
            </a:r>
            <a:r>
              <a:rPr lang="en-US" dirty="0" smtClean="0"/>
              <a:t>: 1761-</a:t>
            </a:r>
            <a:endParaRPr lang="en-US" dirty="0" smtClean="0"/>
          </a:p>
          <a:p>
            <a:r>
              <a:rPr lang="en-US" dirty="0" smtClean="0"/>
              <a:t>Why</a:t>
            </a:r>
            <a:r>
              <a:rPr lang="en-US" dirty="0" smtClean="0"/>
              <a:t>: </a:t>
            </a:r>
            <a:r>
              <a:rPr lang="en-US" dirty="0"/>
              <a:t>made limited reforms in law &amp; gov’t, abolished torture &amp; est. religious tolerance; granted nobles charter of rights</a:t>
            </a:r>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Joseph II</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a:t>
            </a:r>
            <a:r>
              <a:rPr lang="en-US" dirty="0" smtClean="0"/>
              <a:t>: Maria Theresa’s son &amp; successor; Enlightened Despot</a:t>
            </a:r>
            <a:endParaRPr lang="en-US" dirty="0" smtClean="0"/>
          </a:p>
          <a:p>
            <a:r>
              <a:rPr lang="en-US" dirty="0" smtClean="0"/>
              <a:t>What</a:t>
            </a:r>
            <a:r>
              <a:rPr lang="en-US" dirty="0" smtClean="0"/>
              <a:t>: traveled in disguise among his subjects to learn about their </a:t>
            </a:r>
            <a:r>
              <a:rPr lang="en-US" dirty="0" err="1" smtClean="0"/>
              <a:t>probs</a:t>
            </a:r>
            <a:r>
              <a:rPr lang="en-US" dirty="0" smtClean="0"/>
              <a:t>; brought reforms to Austria (Enlightened Despot)</a:t>
            </a:r>
            <a:endParaRPr lang="en-US" dirty="0" smtClean="0"/>
          </a:p>
          <a:p>
            <a:r>
              <a:rPr lang="en-US" dirty="0" smtClean="0"/>
              <a:t>Where</a:t>
            </a:r>
            <a:r>
              <a:rPr lang="en-US" dirty="0" smtClean="0"/>
              <a:t>: Austria</a:t>
            </a:r>
            <a:endParaRPr lang="en-US" dirty="0" smtClean="0"/>
          </a:p>
          <a:p>
            <a:r>
              <a:rPr lang="en-US" dirty="0" smtClean="0"/>
              <a:t>When</a:t>
            </a:r>
            <a:r>
              <a:rPr lang="en-US" dirty="0" smtClean="0"/>
              <a:t>: 1700-1800s</a:t>
            </a:r>
            <a:endParaRPr lang="en-US" dirty="0" smtClean="0"/>
          </a:p>
          <a:p>
            <a:r>
              <a:rPr lang="en-US" dirty="0" smtClean="0"/>
              <a:t>Why</a:t>
            </a:r>
            <a:r>
              <a:rPr lang="en-US" dirty="0" smtClean="0"/>
              <a:t>: his reforms</a:t>
            </a:r>
            <a:r>
              <a:rPr lang="en-US" dirty="0" smtClean="0">
                <a:sym typeface="Wingdings" pitchFamily="2" charset="2"/>
              </a:rPr>
              <a:t> </a:t>
            </a:r>
            <a:r>
              <a:rPr lang="en-US" dirty="0" smtClean="0"/>
              <a:t>began to modernize Austria’s gov’t; supported religious equality for Protestants &amp; Jews in his Catholic empire</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American Revolution </a:t>
            </a:r>
            <a:endParaRPr lang="en-US" dirty="0"/>
          </a:p>
        </p:txBody>
      </p:sp>
      <p:sp>
        <p:nvSpPr>
          <p:cNvPr id="5" name="Subtitle 4"/>
          <p:cNvSpPr>
            <a:spLocks noGrp="1"/>
          </p:cNvSpPr>
          <p:nvPr>
            <p:ph type="subTitle" idx="1"/>
          </p:nvPr>
        </p:nvSpPr>
        <p:spPr/>
        <p:txBody>
          <a:bodyPr/>
          <a:lstStyle/>
          <a:p>
            <a:r>
              <a:rPr lang="en-US" dirty="0" smtClean="0"/>
              <a:t>Sec 3 </a:t>
            </a:r>
            <a:endParaRPr lang="en-US" dirty="0"/>
          </a:p>
        </p:txBody>
      </p:sp>
    </p:spTree>
    <p:extLst>
      <p:ext uri="{BB962C8B-B14F-4D97-AF65-F5344CB8AC3E}">
        <p14:creationId xmlns:p14="http://schemas.microsoft.com/office/powerpoint/2010/main" val="1384348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III</a:t>
            </a:r>
            <a:endParaRPr lang="en-US" dirty="0"/>
          </a:p>
        </p:txBody>
      </p:sp>
      <p:sp>
        <p:nvSpPr>
          <p:cNvPr id="3" name="Content Placeholder 2"/>
          <p:cNvSpPr>
            <a:spLocks noGrp="1"/>
          </p:cNvSpPr>
          <p:nvPr>
            <p:ph idx="1"/>
          </p:nvPr>
        </p:nvSpPr>
        <p:spPr>
          <a:xfrm>
            <a:off x="152400" y="1600200"/>
            <a:ext cx="8534400" cy="4953000"/>
          </a:xfrm>
        </p:spPr>
        <p:txBody>
          <a:bodyPr>
            <a:normAutofit fontScale="92500" lnSpcReduction="20000"/>
          </a:bodyPr>
          <a:lstStyle/>
          <a:p>
            <a:r>
              <a:rPr lang="en-US" dirty="0" smtClean="0"/>
              <a:t>Who: </a:t>
            </a:r>
            <a:r>
              <a:rPr lang="en-US" dirty="0"/>
              <a:t>E</a:t>
            </a:r>
            <a:r>
              <a:rPr lang="en-US" dirty="0" smtClean="0"/>
              <a:t>nglish King</a:t>
            </a:r>
          </a:p>
          <a:p>
            <a:r>
              <a:rPr lang="en-US" dirty="0" smtClean="0"/>
              <a:t>What: new English king that set out to restore powers for England that the crown had lost to the colonies</a:t>
            </a:r>
          </a:p>
          <a:p>
            <a:r>
              <a:rPr lang="en-US" dirty="0" smtClean="0"/>
              <a:t>Where: England</a:t>
            </a:r>
          </a:p>
          <a:p>
            <a:r>
              <a:rPr lang="en-US" dirty="0" smtClean="0"/>
              <a:t>When: 1760-1820</a:t>
            </a:r>
          </a:p>
          <a:p>
            <a:r>
              <a:rPr lang="en-US" dirty="0" smtClean="0"/>
              <a:t>Why: he set out to reassert royal power over the colonies; he wanted to end Whig domination; dissolves cabinet system in colonies ; made Parliament follow his own will; his policies were disastrous= colonists MAD; taxing the American colonies = Revolution! </a:t>
            </a:r>
            <a:endParaRPr lang="en-US" dirty="0"/>
          </a:p>
        </p:txBody>
      </p:sp>
    </p:spTree>
    <p:extLst>
      <p:ext uri="{BB962C8B-B14F-4D97-AF65-F5344CB8AC3E}">
        <p14:creationId xmlns:p14="http://schemas.microsoft.com/office/powerpoint/2010/main" val="1129116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 </a:t>
            </a:r>
            <a:endParaRPr lang="en-US" dirty="0"/>
          </a:p>
        </p:txBody>
      </p:sp>
      <p:sp>
        <p:nvSpPr>
          <p:cNvPr id="3" name="Content Placeholder 2"/>
          <p:cNvSpPr>
            <a:spLocks noGrp="1"/>
          </p:cNvSpPr>
          <p:nvPr>
            <p:ph idx="1"/>
          </p:nvPr>
        </p:nvSpPr>
        <p:spPr>
          <a:xfrm>
            <a:off x="152400" y="1600200"/>
            <a:ext cx="8534400" cy="5029200"/>
          </a:xfrm>
        </p:spPr>
        <p:txBody>
          <a:bodyPr>
            <a:normAutofit lnSpcReduction="10000"/>
          </a:bodyPr>
          <a:lstStyle/>
          <a:p>
            <a:r>
              <a:rPr lang="en-US" dirty="0" smtClean="0"/>
              <a:t>Who: King George III </a:t>
            </a:r>
            <a:r>
              <a:rPr lang="en-US" dirty="0" err="1" smtClean="0"/>
              <a:t>vs</a:t>
            </a:r>
            <a:r>
              <a:rPr lang="en-US" dirty="0" smtClean="0"/>
              <a:t> colonists</a:t>
            </a:r>
          </a:p>
          <a:p>
            <a:r>
              <a:rPr lang="en-US" dirty="0" smtClean="0"/>
              <a:t>What: an imposed tax on items such as newspapers &amp; pamphlets</a:t>
            </a:r>
          </a:p>
          <a:p>
            <a:r>
              <a:rPr lang="en-US" dirty="0" smtClean="0"/>
              <a:t>Where: England to American Colonies</a:t>
            </a:r>
          </a:p>
          <a:p>
            <a:r>
              <a:rPr lang="en-US" dirty="0" smtClean="0"/>
              <a:t>When: 1765</a:t>
            </a:r>
          </a:p>
          <a:p>
            <a:r>
              <a:rPr lang="en-US" dirty="0" smtClean="0"/>
              <a:t>Why: the 7 years war/French &amp; Indian war drained English treasury = King George III thought the colonies should pay = Sugar Act &amp; Stamp act (Taxes them) = made the colonists mad = American Revolution</a:t>
            </a:r>
          </a:p>
          <a:p>
            <a:pPr marL="0" indent="0">
              <a:buNone/>
            </a:pPr>
            <a:endParaRPr lang="en-US" dirty="0"/>
          </a:p>
        </p:txBody>
      </p:sp>
    </p:spTree>
    <p:extLst>
      <p:ext uri="{BB962C8B-B14F-4D97-AF65-F5344CB8AC3E}">
        <p14:creationId xmlns:p14="http://schemas.microsoft.com/office/powerpoint/2010/main" val="2888370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soldier &amp; political &amp; social leader</a:t>
            </a:r>
          </a:p>
          <a:p>
            <a:r>
              <a:rPr lang="en-US" dirty="0" smtClean="0"/>
              <a:t>What: commander of the continental Army (Colonists’ army) &amp; 1</a:t>
            </a:r>
            <a:r>
              <a:rPr lang="en-US" baseline="30000" dirty="0" smtClean="0"/>
              <a:t>st</a:t>
            </a:r>
            <a:r>
              <a:rPr lang="en-US" dirty="0" smtClean="0"/>
              <a:t> president of the USA </a:t>
            </a:r>
          </a:p>
          <a:p>
            <a:r>
              <a:rPr lang="en-US" dirty="0" smtClean="0"/>
              <a:t>Where: Virginia, Americas</a:t>
            </a:r>
          </a:p>
          <a:p>
            <a:r>
              <a:rPr lang="en-US" dirty="0" smtClean="0"/>
              <a:t>When: 1732-1789</a:t>
            </a:r>
          </a:p>
          <a:p>
            <a:r>
              <a:rPr lang="en-US" dirty="0" smtClean="0"/>
              <a:t>Why: led the American Army against the British; incorporated order &amp; discipline- strong leader; he enforced strength &amp; determination in the colonists’ army = they won the American Revolution= The independent United States</a:t>
            </a:r>
            <a:endParaRPr lang="en-US" dirty="0"/>
          </a:p>
        </p:txBody>
      </p:sp>
    </p:spTree>
    <p:extLst>
      <p:ext uri="{BB962C8B-B14F-4D97-AF65-F5344CB8AC3E}">
        <p14:creationId xmlns:p14="http://schemas.microsoft.com/office/powerpoint/2010/main" val="2997640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Who: principal author of Declaration of Independence, Virginian</a:t>
            </a:r>
          </a:p>
          <a:p>
            <a:r>
              <a:rPr lang="en-US" dirty="0" smtClean="0"/>
              <a:t>What: he wrote the Dec of </a:t>
            </a:r>
            <a:r>
              <a:rPr lang="en-US" dirty="0" err="1" smtClean="0"/>
              <a:t>Ind</a:t>
            </a:r>
            <a:r>
              <a:rPr lang="en-US" dirty="0" smtClean="0"/>
              <a:t>- the most important document to the US</a:t>
            </a:r>
          </a:p>
          <a:p>
            <a:r>
              <a:rPr lang="en-US" dirty="0" smtClean="0"/>
              <a:t>Where: Virginia, America</a:t>
            </a:r>
          </a:p>
          <a:p>
            <a:r>
              <a:rPr lang="en-US" dirty="0" smtClean="0"/>
              <a:t>When: 1776</a:t>
            </a:r>
          </a:p>
          <a:p>
            <a:r>
              <a:rPr lang="en-US" dirty="0" smtClean="0"/>
              <a:t>Why: he reflected John Locke’s ideas of the people’s rights of life, liberty, property in the Dec of </a:t>
            </a:r>
            <a:r>
              <a:rPr lang="en-US" dirty="0" err="1" smtClean="0"/>
              <a:t>Ind</a:t>
            </a:r>
            <a:r>
              <a:rPr lang="en-US" dirty="0" smtClean="0"/>
              <a:t>; the document protected the </a:t>
            </a:r>
            <a:r>
              <a:rPr lang="en-US" dirty="0" err="1" smtClean="0"/>
              <a:t>ppl’s</a:t>
            </a:r>
            <a:r>
              <a:rPr lang="en-US" dirty="0" smtClean="0"/>
              <a:t> rights of a free country; this document is the basis of the United States’ freedom &amp; is still present as our freedom today </a:t>
            </a:r>
          </a:p>
          <a:p>
            <a:pPr marL="0" indent="0">
              <a:buNone/>
            </a:pPr>
            <a:endParaRPr lang="en-US" dirty="0"/>
          </a:p>
        </p:txBody>
      </p:sp>
    </p:spTree>
    <p:extLst>
      <p:ext uri="{BB962C8B-B14F-4D97-AF65-F5344CB8AC3E}">
        <p14:creationId xmlns:p14="http://schemas.microsoft.com/office/powerpoint/2010/main" val="27779413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Sovereignty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Who: John Locke</a:t>
            </a:r>
          </a:p>
          <a:p>
            <a:r>
              <a:rPr lang="en-US" dirty="0" smtClean="0"/>
              <a:t>What: a theory that states that all gov’t power comes from the </a:t>
            </a:r>
            <a:r>
              <a:rPr lang="en-US" dirty="0" err="1" smtClean="0"/>
              <a:t>ppl</a:t>
            </a:r>
            <a:r>
              <a:rPr lang="en-US" dirty="0" smtClean="0"/>
              <a:t>; imp. Part of the Dec of </a:t>
            </a:r>
            <a:r>
              <a:rPr lang="en-US" dirty="0" err="1" smtClean="0"/>
              <a:t>Ind</a:t>
            </a:r>
            <a:endParaRPr lang="en-US" dirty="0" smtClean="0"/>
          </a:p>
          <a:p>
            <a:r>
              <a:rPr lang="en-US" dirty="0" smtClean="0"/>
              <a:t>Where: Virginia, United States</a:t>
            </a:r>
          </a:p>
          <a:p>
            <a:r>
              <a:rPr lang="en-US" dirty="0" smtClean="0"/>
              <a:t>When: 1776</a:t>
            </a:r>
          </a:p>
          <a:p>
            <a:r>
              <a:rPr lang="en-US" dirty="0" smtClean="0"/>
              <a:t>Why : this argued that the colonists had the right to rebel against unjust gov’ts = Am. Rev. = Colonists form their own politically sovereign </a:t>
            </a:r>
            <a:r>
              <a:rPr lang="en-US" dirty="0" err="1" smtClean="0"/>
              <a:t>govt</a:t>
            </a:r>
            <a:endParaRPr lang="en-US" dirty="0"/>
          </a:p>
        </p:txBody>
      </p:sp>
    </p:spTree>
    <p:extLst>
      <p:ext uri="{BB962C8B-B14F-4D97-AF65-F5344CB8AC3E}">
        <p14:creationId xmlns:p14="http://schemas.microsoft.com/office/powerpoint/2010/main" val="4264827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Law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Europeans</a:t>
            </a:r>
          </a:p>
          <a:p>
            <a:r>
              <a:rPr lang="en-US" dirty="0" smtClean="0"/>
              <a:t>What: rules that are discoverable by reasoning that governed scientific forces such as gravity &amp; magnetism</a:t>
            </a:r>
          </a:p>
          <a:p>
            <a:r>
              <a:rPr lang="en-US" dirty="0" smtClean="0"/>
              <a:t>Where: Europe</a:t>
            </a:r>
          </a:p>
          <a:p>
            <a:r>
              <a:rPr lang="en-US" dirty="0" smtClean="0"/>
              <a:t>When: 1500s-1600s</a:t>
            </a:r>
          </a:p>
          <a:p>
            <a:r>
              <a:rPr lang="en-US" dirty="0" smtClean="0"/>
              <a:t>Why: scientific success convinced educated </a:t>
            </a:r>
            <a:r>
              <a:rPr lang="en-US" dirty="0"/>
              <a:t>E</a:t>
            </a:r>
            <a:r>
              <a:rPr lang="en-US" dirty="0" smtClean="0"/>
              <a:t>uropeans of the power of human reason; used to better understand social, economic, &amp; political </a:t>
            </a:r>
            <a:r>
              <a:rPr lang="en-US" dirty="0" err="1" smtClean="0"/>
              <a:t>probs</a:t>
            </a:r>
            <a:r>
              <a:rPr lang="en-US" dirty="0" smtClean="0"/>
              <a:t>; used this to study human behavior &amp; solve </a:t>
            </a:r>
            <a:r>
              <a:rPr lang="en-US" dirty="0" err="1" smtClean="0"/>
              <a:t>probs</a:t>
            </a:r>
            <a:r>
              <a:rPr lang="en-US" dirty="0" smtClean="0"/>
              <a:t> = led to the Enlightenment </a:t>
            </a:r>
            <a:endParaRPr lang="en-US" dirty="0"/>
          </a:p>
        </p:txBody>
      </p:sp>
    </p:spTree>
    <p:extLst>
      <p:ext uri="{BB962C8B-B14F-4D97-AF65-F5344CB8AC3E}">
        <p14:creationId xmlns:p14="http://schemas.microsoft.com/office/powerpoint/2010/main" val="2158184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Yorktown, Virginia</a:t>
            </a:r>
            <a:endParaRPr lang="en-US" dirty="0"/>
          </a:p>
        </p:txBody>
      </p:sp>
      <p:sp>
        <p:nvSpPr>
          <p:cNvPr id="3" name="Content Placeholder 2"/>
          <p:cNvSpPr>
            <a:spLocks noGrp="1"/>
          </p:cNvSpPr>
          <p:nvPr>
            <p:ph idx="1"/>
          </p:nvPr>
        </p:nvSpPr>
        <p:spPr/>
        <p:txBody>
          <a:bodyPr>
            <a:normAutofit lnSpcReduction="10000"/>
          </a:bodyPr>
          <a:lstStyle/>
          <a:p>
            <a:r>
              <a:rPr lang="en-US" dirty="0" smtClean="0"/>
              <a:t>Who: French, British, American Colonists</a:t>
            </a:r>
          </a:p>
          <a:p>
            <a:r>
              <a:rPr lang="en-US" dirty="0" smtClean="0"/>
              <a:t>What: French/American fleet blockaded Chesapeake bay which forced the British to surrender to GW &amp; Americans</a:t>
            </a:r>
          </a:p>
          <a:p>
            <a:r>
              <a:rPr lang="en-US" dirty="0" smtClean="0"/>
              <a:t>Where: Yorktown, VGA</a:t>
            </a:r>
          </a:p>
          <a:p>
            <a:r>
              <a:rPr lang="en-US" dirty="0" smtClean="0"/>
              <a:t>When: 1781</a:t>
            </a:r>
          </a:p>
          <a:p>
            <a:r>
              <a:rPr lang="en-US" dirty="0" smtClean="0"/>
              <a:t>Why: British effort crumbled= Treaty of Paris (ended the war)= British now recognized the independence of the USA</a:t>
            </a:r>
            <a:endParaRPr lang="en-US" dirty="0"/>
          </a:p>
        </p:txBody>
      </p:sp>
    </p:spTree>
    <p:extLst>
      <p:ext uri="{BB962C8B-B14F-4D97-AF65-F5344CB8AC3E}">
        <p14:creationId xmlns:p14="http://schemas.microsoft.com/office/powerpoint/2010/main" val="34153797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Paris</a:t>
            </a:r>
            <a:endParaRPr lang="en-US" dirty="0"/>
          </a:p>
        </p:txBody>
      </p:sp>
      <p:sp>
        <p:nvSpPr>
          <p:cNvPr id="3" name="Content Placeholder 2"/>
          <p:cNvSpPr>
            <a:spLocks noGrp="1"/>
          </p:cNvSpPr>
          <p:nvPr>
            <p:ph idx="1"/>
          </p:nvPr>
        </p:nvSpPr>
        <p:spPr/>
        <p:txBody>
          <a:bodyPr/>
          <a:lstStyle/>
          <a:p>
            <a:r>
              <a:rPr lang="en-US" dirty="0" smtClean="0"/>
              <a:t>Who: British, French, Americans</a:t>
            </a:r>
          </a:p>
          <a:p>
            <a:r>
              <a:rPr lang="en-US" dirty="0" smtClean="0"/>
              <a:t>What: the treaty that ended the American Revolution</a:t>
            </a:r>
          </a:p>
          <a:p>
            <a:r>
              <a:rPr lang="en-US" dirty="0" smtClean="0"/>
              <a:t>Where: United States</a:t>
            </a:r>
          </a:p>
          <a:p>
            <a:r>
              <a:rPr lang="en-US" dirty="0" smtClean="0"/>
              <a:t>When: 1781</a:t>
            </a:r>
          </a:p>
          <a:p>
            <a:r>
              <a:rPr lang="en-US" dirty="0" smtClean="0"/>
              <a:t>Why: this ended the Am Rev= The British had to recognize America as an independent nation</a:t>
            </a:r>
            <a:endParaRPr lang="en-US" dirty="0"/>
          </a:p>
        </p:txBody>
      </p:sp>
    </p:spTree>
    <p:extLst>
      <p:ext uri="{BB962C8B-B14F-4D97-AF65-F5344CB8AC3E}">
        <p14:creationId xmlns:p14="http://schemas.microsoft.com/office/powerpoint/2010/main" val="3794464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a:t>
            </a:r>
            <a:endParaRPr lang="en-US" dirty="0"/>
          </a:p>
        </p:txBody>
      </p:sp>
      <p:sp>
        <p:nvSpPr>
          <p:cNvPr id="3" name="Content Placeholder 2"/>
          <p:cNvSpPr>
            <a:spLocks noGrp="1"/>
          </p:cNvSpPr>
          <p:nvPr>
            <p:ph idx="1"/>
          </p:nvPr>
        </p:nvSpPr>
        <p:spPr/>
        <p:txBody>
          <a:bodyPr>
            <a:normAutofit lnSpcReduction="10000"/>
          </a:bodyPr>
          <a:lstStyle/>
          <a:p>
            <a:r>
              <a:rPr lang="en-US" dirty="0" smtClean="0"/>
              <a:t>Who: Constitutional Convention’s floor leader</a:t>
            </a:r>
          </a:p>
          <a:p>
            <a:r>
              <a:rPr lang="en-US" dirty="0" smtClean="0"/>
              <a:t>What: helped write the Constitution &amp; became a respected American leader</a:t>
            </a:r>
          </a:p>
          <a:p>
            <a:r>
              <a:rPr lang="en-US" dirty="0" smtClean="0"/>
              <a:t>Where: Philadelphia, PA, USA</a:t>
            </a:r>
          </a:p>
          <a:p>
            <a:r>
              <a:rPr lang="en-US" dirty="0" smtClean="0"/>
              <a:t>When: 1751-1836</a:t>
            </a:r>
          </a:p>
          <a:p>
            <a:r>
              <a:rPr lang="en-US" dirty="0" smtClean="0"/>
              <a:t>Why: he created a federal republic (the new gov’t) along w. the other framers of the constitution; his document (Constitution) </a:t>
            </a:r>
            <a:r>
              <a:rPr lang="en-US" dirty="0" err="1" smtClean="0"/>
              <a:t>est</a:t>
            </a:r>
            <a:r>
              <a:rPr lang="en-US" dirty="0" smtClean="0"/>
              <a:t> a gov’t for the </a:t>
            </a:r>
            <a:r>
              <a:rPr lang="en-US" dirty="0" err="1" smtClean="0"/>
              <a:t>ppl</a:t>
            </a:r>
            <a:r>
              <a:rPr lang="en-US" dirty="0" smtClean="0"/>
              <a:t>, by the </a:t>
            </a:r>
            <a:r>
              <a:rPr lang="en-US" dirty="0" err="1" smtClean="0"/>
              <a:t>ppl</a:t>
            </a:r>
            <a:endParaRPr lang="en-US" dirty="0"/>
          </a:p>
        </p:txBody>
      </p:sp>
    </p:spTree>
    <p:extLst>
      <p:ext uri="{BB962C8B-B14F-4D97-AF65-F5344CB8AC3E}">
        <p14:creationId xmlns:p14="http://schemas.microsoft.com/office/powerpoint/2010/main" val="18674972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Benjamin Franklin</a:t>
            </a:r>
            <a:endParaRPr lang="en-US" dirty="0"/>
          </a:p>
        </p:txBody>
      </p:sp>
      <p:sp>
        <p:nvSpPr>
          <p:cNvPr id="3" name="Content Placeholder 2"/>
          <p:cNvSpPr>
            <a:spLocks noGrp="1"/>
          </p:cNvSpPr>
          <p:nvPr>
            <p:ph idx="1"/>
          </p:nvPr>
        </p:nvSpPr>
        <p:spPr/>
        <p:txBody>
          <a:bodyPr/>
          <a:lstStyle/>
          <a:p>
            <a:r>
              <a:rPr lang="en-US" dirty="0" smtClean="0"/>
              <a:t>Who: a national leader in the Am Rev </a:t>
            </a:r>
          </a:p>
          <a:p>
            <a:r>
              <a:rPr lang="en-US" dirty="0" smtClean="0"/>
              <a:t>What: the nation’s leaders met in secret to redraft the Articles of the new constitution of the United States- wrote the Constitution</a:t>
            </a:r>
          </a:p>
          <a:p>
            <a:r>
              <a:rPr lang="en-US" dirty="0" smtClean="0"/>
              <a:t>Where: Philadelphia, PA, USA</a:t>
            </a:r>
          </a:p>
          <a:p>
            <a:r>
              <a:rPr lang="en-US" dirty="0" smtClean="0"/>
              <a:t>When: 1787</a:t>
            </a:r>
          </a:p>
          <a:p>
            <a:r>
              <a:rPr lang="en-US" dirty="0" smtClean="0"/>
              <a:t>Why: he helped write the US Constitution = this est. a gov’t for the </a:t>
            </a:r>
            <a:r>
              <a:rPr lang="en-US" dirty="0" err="1" smtClean="0"/>
              <a:t>ppl</a:t>
            </a:r>
            <a:r>
              <a:rPr lang="en-US" dirty="0" smtClean="0"/>
              <a:t>, by the </a:t>
            </a:r>
            <a:r>
              <a:rPr lang="en-US" dirty="0" err="1" smtClean="0"/>
              <a:t>ppl</a:t>
            </a:r>
            <a:endParaRPr lang="en-US" dirty="0"/>
          </a:p>
        </p:txBody>
      </p:sp>
    </p:spTree>
    <p:extLst>
      <p:ext uri="{BB962C8B-B14F-4D97-AF65-F5344CB8AC3E}">
        <p14:creationId xmlns:p14="http://schemas.microsoft.com/office/powerpoint/2010/main" val="2251699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Republic</a:t>
            </a:r>
            <a:endParaRPr lang="en-US" dirty="0"/>
          </a:p>
        </p:txBody>
      </p:sp>
      <p:sp>
        <p:nvSpPr>
          <p:cNvPr id="3" name="Content Placeholder 2"/>
          <p:cNvSpPr>
            <a:spLocks noGrp="1"/>
          </p:cNvSpPr>
          <p:nvPr>
            <p:ph idx="1"/>
          </p:nvPr>
        </p:nvSpPr>
        <p:spPr/>
        <p:txBody>
          <a:bodyPr>
            <a:normAutofit lnSpcReduction="10000"/>
          </a:bodyPr>
          <a:lstStyle/>
          <a:p>
            <a:r>
              <a:rPr lang="en-US" dirty="0" smtClean="0"/>
              <a:t>Who: Americans</a:t>
            </a:r>
          </a:p>
          <a:p>
            <a:r>
              <a:rPr lang="en-US" dirty="0" smtClean="0"/>
              <a:t>What: a gov’t in which power is divided by the nation (federal </a:t>
            </a:r>
            <a:r>
              <a:rPr lang="en-US" dirty="0" err="1" smtClean="0"/>
              <a:t>govt</a:t>
            </a:r>
            <a:r>
              <a:rPr lang="en-US" dirty="0" smtClean="0"/>
              <a:t>) and the states (local)</a:t>
            </a:r>
          </a:p>
          <a:p>
            <a:r>
              <a:rPr lang="en-US" dirty="0" smtClean="0"/>
              <a:t>Where: USA</a:t>
            </a:r>
          </a:p>
          <a:p>
            <a:r>
              <a:rPr lang="en-US" dirty="0" smtClean="0"/>
              <a:t>When: 1780s</a:t>
            </a:r>
          </a:p>
          <a:p>
            <a:r>
              <a:rPr lang="en-US" dirty="0" smtClean="0"/>
              <a:t>Why: the Constitution created this gov’t for the USA- the newly independent country after the Am Rev; Republic- </a:t>
            </a:r>
            <a:r>
              <a:rPr lang="en-US" dirty="0" err="1" smtClean="0"/>
              <a:t>ppl</a:t>
            </a:r>
            <a:r>
              <a:rPr lang="en-US" dirty="0" smtClean="0"/>
              <a:t> are represented and have a say; we have this </a:t>
            </a:r>
            <a:r>
              <a:rPr lang="en-US" dirty="0" err="1" smtClean="0"/>
              <a:t>govt</a:t>
            </a:r>
            <a:r>
              <a:rPr lang="en-US" dirty="0" smtClean="0"/>
              <a:t> </a:t>
            </a:r>
            <a:r>
              <a:rPr lang="en-US" smtClean="0"/>
              <a:t>today in the USA </a:t>
            </a:r>
            <a:endParaRPr lang="en-US" dirty="0"/>
          </a:p>
        </p:txBody>
      </p:sp>
    </p:spTree>
    <p:extLst>
      <p:ext uri="{BB962C8B-B14F-4D97-AF65-F5344CB8AC3E}">
        <p14:creationId xmlns:p14="http://schemas.microsoft.com/office/powerpoint/2010/main" val="1235264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Thomas Hobbes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17</a:t>
            </a:r>
            <a:r>
              <a:rPr lang="en-US" baseline="30000" dirty="0" smtClean="0"/>
              <a:t>th</a:t>
            </a:r>
            <a:r>
              <a:rPr lang="en-US" dirty="0" smtClean="0"/>
              <a:t> century English thinker</a:t>
            </a:r>
          </a:p>
          <a:p>
            <a:r>
              <a:rPr lang="en-US" dirty="0" smtClean="0"/>
              <a:t>What: set forth ideas that were to become key to the Enlightenment ; wrote “Leviathan”</a:t>
            </a:r>
          </a:p>
          <a:p>
            <a:r>
              <a:rPr lang="en-US" dirty="0" smtClean="0"/>
              <a:t>Where: England</a:t>
            </a:r>
          </a:p>
          <a:p>
            <a:r>
              <a:rPr lang="en-US" dirty="0" smtClean="0"/>
              <a:t>When: 1700s</a:t>
            </a:r>
          </a:p>
          <a:p>
            <a:r>
              <a:rPr lang="en-US" dirty="0" smtClean="0"/>
              <a:t>Why: he lived through upheavals in the English Civil War; outlined his ideas in “Leviathan”= argued that </a:t>
            </a:r>
            <a:r>
              <a:rPr lang="en-US" dirty="0" err="1" smtClean="0"/>
              <a:t>ppl</a:t>
            </a:r>
            <a:r>
              <a:rPr lang="en-US" dirty="0" smtClean="0"/>
              <a:t> were naturally cruel, greedy &amp; selfish; he said that </a:t>
            </a:r>
            <a:r>
              <a:rPr lang="en-US" dirty="0" err="1" smtClean="0"/>
              <a:t>ppl</a:t>
            </a:r>
            <a:r>
              <a:rPr lang="en-US" dirty="0" smtClean="0"/>
              <a:t> entered into “Social Contract” to avoid brutal life; best gov’t= Absolute Monarchy</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Locke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Who: 17</a:t>
            </a:r>
            <a:r>
              <a:rPr lang="en-US" baseline="30000" dirty="0" smtClean="0"/>
              <a:t>th</a:t>
            </a:r>
            <a:r>
              <a:rPr lang="en-US" dirty="0" smtClean="0"/>
              <a:t> century English thinker</a:t>
            </a:r>
          </a:p>
          <a:p>
            <a:r>
              <a:rPr lang="en-US" dirty="0" smtClean="0"/>
              <a:t>What: set forth ideas that were to become key to the Enlightenment</a:t>
            </a:r>
          </a:p>
          <a:p>
            <a:r>
              <a:rPr lang="en-US" dirty="0" smtClean="0"/>
              <a:t>Where: England</a:t>
            </a:r>
          </a:p>
          <a:p>
            <a:r>
              <a:rPr lang="en-US" dirty="0" smtClean="0"/>
              <a:t>When: 1700s</a:t>
            </a:r>
          </a:p>
          <a:p>
            <a:r>
              <a:rPr lang="en-US" dirty="0" smtClean="0"/>
              <a:t>Why: he thought </a:t>
            </a:r>
            <a:r>
              <a:rPr lang="en-US" dirty="0" err="1" smtClean="0"/>
              <a:t>ppl</a:t>
            </a:r>
            <a:r>
              <a:rPr lang="en-US" dirty="0" smtClean="0"/>
              <a:t> were reasonable &amp; moral; </a:t>
            </a:r>
            <a:r>
              <a:rPr lang="en-US" dirty="0" err="1" smtClean="0"/>
              <a:t>ppl</a:t>
            </a:r>
            <a:r>
              <a:rPr lang="en-US" dirty="0" smtClean="0"/>
              <a:t> had certain natural rights: life, liberty, &amp; property; came to very diff ideas about the human nature &amp; role of </a:t>
            </a:r>
            <a:r>
              <a:rPr lang="en-US" dirty="0" err="1" smtClean="0"/>
              <a:t>govt</a:t>
            </a:r>
            <a:r>
              <a:rPr lang="en-US" dirty="0" smtClean="0"/>
              <a:t>= </a:t>
            </a:r>
            <a:r>
              <a:rPr lang="en-US" dirty="0" err="1" smtClean="0"/>
              <a:t>govt</a:t>
            </a:r>
            <a:r>
              <a:rPr lang="en-US" dirty="0" smtClean="0"/>
              <a:t>  has obligation to its </a:t>
            </a:r>
            <a:r>
              <a:rPr lang="en-US" dirty="0" err="1" smtClean="0"/>
              <a:t>ppl</a:t>
            </a:r>
            <a:r>
              <a:rPr lang="en-US" dirty="0" smtClean="0"/>
              <a:t>, if it fails, it fails the </a:t>
            </a:r>
            <a:r>
              <a:rPr lang="en-US" dirty="0" err="1" smtClean="0"/>
              <a:t>ppl</a:t>
            </a:r>
            <a:r>
              <a:rPr lang="en-US" dirty="0" smtClean="0"/>
              <a:t> = if </a:t>
            </a:r>
            <a:r>
              <a:rPr lang="en-US" dirty="0" err="1" smtClean="0"/>
              <a:t>govt</a:t>
            </a:r>
            <a:r>
              <a:rPr lang="en-US" dirty="0" smtClean="0"/>
              <a:t> violates natural rights = </a:t>
            </a:r>
            <a:r>
              <a:rPr lang="en-US" dirty="0" err="1" smtClean="0"/>
              <a:t>ppl</a:t>
            </a:r>
            <a:r>
              <a:rPr lang="en-US" dirty="0" smtClean="0"/>
              <a:t> have a right to overthrow= American &amp; French Revolutions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Contract</a:t>
            </a:r>
            <a:endParaRPr lang="en-US" dirty="0"/>
          </a:p>
        </p:txBody>
      </p:sp>
      <p:sp>
        <p:nvSpPr>
          <p:cNvPr id="3" name="Content Placeholder 2"/>
          <p:cNvSpPr>
            <a:spLocks noGrp="1"/>
          </p:cNvSpPr>
          <p:nvPr>
            <p:ph idx="1"/>
          </p:nvPr>
        </p:nvSpPr>
        <p:spPr/>
        <p:txBody>
          <a:bodyPr>
            <a:normAutofit lnSpcReduction="10000"/>
          </a:bodyPr>
          <a:lstStyle/>
          <a:p>
            <a:r>
              <a:rPr lang="en-US" dirty="0" smtClean="0"/>
              <a:t>Who: European </a:t>
            </a:r>
            <a:r>
              <a:rPr lang="en-US" dirty="0" err="1" smtClean="0"/>
              <a:t>ppl</a:t>
            </a:r>
            <a:r>
              <a:rPr lang="en-US" dirty="0" smtClean="0"/>
              <a:t>; Thomas Hobbes</a:t>
            </a:r>
          </a:p>
          <a:p>
            <a:r>
              <a:rPr lang="en-US" dirty="0" smtClean="0"/>
              <a:t>What: an agreement where </a:t>
            </a:r>
            <a:r>
              <a:rPr lang="en-US" dirty="0" err="1" smtClean="0"/>
              <a:t>ppl</a:t>
            </a:r>
            <a:r>
              <a:rPr lang="en-US" dirty="0" smtClean="0"/>
              <a:t> gave up their freedom for an organized society </a:t>
            </a:r>
          </a:p>
          <a:p>
            <a:r>
              <a:rPr lang="en-US" dirty="0" smtClean="0"/>
              <a:t>Where: Europe</a:t>
            </a:r>
          </a:p>
          <a:p>
            <a:r>
              <a:rPr lang="en-US" dirty="0" smtClean="0"/>
              <a:t>When: 1500s-1600s</a:t>
            </a:r>
          </a:p>
          <a:p>
            <a:r>
              <a:rPr lang="en-US" dirty="0" smtClean="0"/>
              <a:t>Why: Hobbes said that </a:t>
            </a:r>
            <a:r>
              <a:rPr lang="en-US" dirty="0" err="1" smtClean="0"/>
              <a:t>ppl</a:t>
            </a:r>
            <a:r>
              <a:rPr lang="en-US" dirty="0" smtClean="0"/>
              <a:t> entered into this agreement to escape the brutish lifestyle; believed a powerful </a:t>
            </a:r>
            <a:r>
              <a:rPr lang="en-US" dirty="0" err="1" smtClean="0"/>
              <a:t>govt</a:t>
            </a:r>
            <a:r>
              <a:rPr lang="en-US" dirty="0" smtClean="0"/>
              <a:t> = orderly society; promoted Absolutism</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Right</a:t>
            </a:r>
            <a:endParaRPr lang="en-US" dirty="0"/>
          </a:p>
        </p:txBody>
      </p:sp>
      <p:sp>
        <p:nvSpPr>
          <p:cNvPr id="3" name="Content Placeholder 2"/>
          <p:cNvSpPr>
            <a:spLocks noGrp="1"/>
          </p:cNvSpPr>
          <p:nvPr>
            <p:ph idx="1"/>
          </p:nvPr>
        </p:nvSpPr>
        <p:spPr/>
        <p:txBody>
          <a:bodyPr>
            <a:normAutofit lnSpcReduction="10000"/>
          </a:bodyPr>
          <a:lstStyle/>
          <a:p>
            <a:r>
              <a:rPr lang="en-US" dirty="0" smtClean="0"/>
              <a:t>Who: John Locke</a:t>
            </a:r>
          </a:p>
          <a:p>
            <a:r>
              <a:rPr lang="en-US" dirty="0" smtClean="0"/>
              <a:t>What: rights that belonged to all humans on earth such as life, liberty, &amp; property</a:t>
            </a:r>
          </a:p>
          <a:p>
            <a:r>
              <a:rPr lang="en-US" dirty="0" smtClean="0"/>
              <a:t>Where: England</a:t>
            </a:r>
          </a:p>
          <a:p>
            <a:r>
              <a:rPr lang="en-US" dirty="0" smtClean="0"/>
              <a:t>When: 1700-1800s</a:t>
            </a:r>
          </a:p>
          <a:p>
            <a:r>
              <a:rPr lang="en-US" dirty="0" smtClean="0"/>
              <a:t>Why: Locke believed </a:t>
            </a:r>
            <a:r>
              <a:rPr lang="en-US" dirty="0" err="1" smtClean="0"/>
              <a:t>ppl</a:t>
            </a:r>
            <a:r>
              <a:rPr lang="en-US" dirty="0" smtClean="0"/>
              <a:t> are reasonable &amp; moral= they have rights from birth; </a:t>
            </a:r>
            <a:r>
              <a:rPr lang="en-US" dirty="0" err="1" smtClean="0"/>
              <a:t>ppl</a:t>
            </a:r>
            <a:r>
              <a:rPr lang="en-US" dirty="0" smtClean="0"/>
              <a:t> had a right to overthrow a </a:t>
            </a:r>
            <a:r>
              <a:rPr lang="en-US" dirty="0" err="1" smtClean="0"/>
              <a:t>govt</a:t>
            </a:r>
            <a:r>
              <a:rPr lang="en-US" dirty="0" smtClean="0"/>
              <a:t> if these rights were violated = American &amp; French Revolutions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Philosophe</a:t>
            </a:r>
            <a:endParaRPr lang="en-US" i="1" dirty="0"/>
          </a:p>
        </p:txBody>
      </p:sp>
      <p:sp>
        <p:nvSpPr>
          <p:cNvPr id="3" name="Content Placeholder 2"/>
          <p:cNvSpPr>
            <a:spLocks noGrp="1"/>
          </p:cNvSpPr>
          <p:nvPr>
            <p:ph idx="1"/>
          </p:nvPr>
        </p:nvSpPr>
        <p:spPr>
          <a:xfrm>
            <a:off x="457200" y="1600200"/>
            <a:ext cx="8305800" cy="5105400"/>
          </a:xfrm>
        </p:spPr>
        <p:txBody>
          <a:bodyPr>
            <a:normAutofit lnSpcReduction="10000"/>
          </a:bodyPr>
          <a:lstStyle/>
          <a:p>
            <a:r>
              <a:rPr lang="en-US" dirty="0" smtClean="0"/>
              <a:t>Who: French Enlightenment thinkers/philosophers</a:t>
            </a:r>
          </a:p>
          <a:p>
            <a:r>
              <a:rPr lang="en-US" dirty="0" smtClean="0"/>
              <a:t>What: they believed the use of reason could lead to reforms of gov’t, law, &amp; society</a:t>
            </a:r>
          </a:p>
          <a:p>
            <a:r>
              <a:rPr lang="en-US" dirty="0" smtClean="0"/>
              <a:t>Where: France, Europe</a:t>
            </a:r>
          </a:p>
          <a:p>
            <a:r>
              <a:rPr lang="en-US" dirty="0" smtClean="0"/>
              <a:t>When: 1700s</a:t>
            </a:r>
          </a:p>
          <a:p>
            <a:r>
              <a:rPr lang="en-US" dirty="0" smtClean="0"/>
              <a:t>Why: this group of thinkers started Enlightenment thought = spread throughout Europe &amp; beyond; applied methods of science to improve society</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Montesquieu</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an early influential thinker;  a </a:t>
            </a:r>
            <a:r>
              <a:rPr lang="en-US" dirty="0" err="1" smtClean="0"/>
              <a:t>philisophe</a:t>
            </a:r>
            <a:endParaRPr lang="en-US" dirty="0" smtClean="0"/>
          </a:p>
          <a:p>
            <a:r>
              <a:rPr lang="en-US" dirty="0" smtClean="0"/>
              <a:t>What: studied the gov’ts of Europe &amp; learned about Chinese &amp; Native Am. Cultures; wrote “Sprit of Laws” </a:t>
            </a:r>
          </a:p>
          <a:p>
            <a:r>
              <a:rPr lang="en-US" dirty="0" smtClean="0"/>
              <a:t>Where: France, Europe</a:t>
            </a:r>
          </a:p>
          <a:p>
            <a:r>
              <a:rPr lang="en-US" dirty="0" smtClean="0"/>
              <a:t>When: 1689-1748</a:t>
            </a:r>
          </a:p>
          <a:p>
            <a:r>
              <a:rPr lang="en-US" dirty="0" smtClean="0"/>
              <a:t>Why: his sharp criticism of Absolutism = debate; in order to protect liberty the gov’t should be divided into 3 branches; idea taken by framers of US Constitution; wrote “Persian Letters”= ridiculed French Gov’t</a:t>
            </a:r>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7025" y="3348038"/>
            <a:ext cx="5949950"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8705</TotalTime>
  <Words>2086</Words>
  <Application>Microsoft Office PowerPoint</Application>
  <PresentationFormat>On-screen Show (4:3)</PresentationFormat>
  <Paragraphs>187</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Enlightenment &amp; American Revolution</vt:lpstr>
      <vt:lpstr>Philosophy in the Age of Reason</vt:lpstr>
      <vt:lpstr>Natural Law</vt:lpstr>
      <vt:lpstr>Thomas Hobbes</vt:lpstr>
      <vt:lpstr>John Locke</vt:lpstr>
      <vt:lpstr>Social Contract</vt:lpstr>
      <vt:lpstr>Natural Right</vt:lpstr>
      <vt:lpstr>Philosophe</vt:lpstr>
      <vt:lpstr>Montesquieu</vt:lpstr>
      <vt:lpstr>Voltaire</vt:lpstr>
      <vt:lpstr>Diderot</vt:lpstr>
      <vt:lpstr>Rousseau</vt:lpstr>
      <vt:lpstr>Laissez-Faire</vt:lpstr>
      <vt:lpstr>Adam Smith</vt:lpstr>
      <vt:lpstr>Rococo</vt:lpstr>
      <vt:lpstr>Enlightenment Ideas Spread  Sec 2</vt:lpstr>
      <vt:lpstr>Censorship</vt:lpstr>
      <vt:lpstr>Salons</vt:lpstr>
      <vt:lpstr>Baroque</vt:lpstr>
      <vt:lpstr>Enlightenment Despot</vt:lpstr>
      <vt:lpstr>Frederick the Great</vt:lpstr>
      <vt:lpstr>Catherine the Great</vt:lpstr>
      <vt:lpstr>Joseph II</vt:lpstr>
      <vt:lpstr>American Revolution </vt:lpstr>
      <vt:lpstr>George III</vt:lpstr>
      <vt:lpstr>Stamp Act </vt:lpstr>
      <vt:lpstr>George Washington</vt:lpstr>
      <vt:lpstr>Thomas Jefferson</vt:lpstr>
      <vt:lpstr>Popular Sovereignty</vt:lpstr>
      <vt:lpstr>Yorktown, Virginia</vt:lpstr>
      <vt:lpstr>Treaty of Paris</vt:lpstr>
      <vt:lpstr>James Madison</vt:lpstr>
      <vt:lpstr>Benjamin Franklin</vt:lpstr>
      <vt:lpstr>Federal Republic</vt:lpstr>
    </vt:vector>
  </TitlesOfParts>
  <Company>St. Johns County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Enlightenment &amp; American Revolution</dc:title>
  <dc:creator>Windows User</dc:creator>
  <cp:lastModifiedBy>Windows User</cp:lastModifiedBy>
  <cp:revision>24</cp:revision>
  <dcterms:created xsi:type="dcterms:W3CDTF">2013-01-16T17:30:42Z</dcterms:created>
  <dcterms:modified xsi:type="dcterms:W3CDTF">2013-01-23T19:42:14Z</dcterms:modified>
</cp:coreProperties>
</file>